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00CE87-0A72-42B6-BA13-E58E31885403}">
  <a:tblStyle styleId="{4500CE87-0A72-42B6-BA13-E58E318854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47011242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47011242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5970d45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5970d45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7011242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47011242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5253cab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5253cab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4e47cc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4e47cc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54e47cc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54e47cc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470112422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47011242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5970d45d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5970d45d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47011242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47011242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470112422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470112422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7011242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7011242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48b2292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48b2292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7011242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47011242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48b2292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48b2292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48b2292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48b2292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8b22924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8b22924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rgilermo/nba-players-stats" TargetMode="External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" y="91975"/>
            <a:ext cx="9144000" cy="73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Nunito"/>
                <a:ea typeface="Nunito"/>
                <a:cs typeface="Nunito"/>
                <a:sym typeface="Nunito"/>
              </a:rPr>
              <a:t>Classifying NBA Players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41700" y="3884150"/>
            <a:ext cx="53022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CS-UY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4563 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Intro to Machine Learning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Rihui Zheng &amp; Andrew Qu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693125" y="1018800"/>
            <a:ext cx="0" cy="22215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 flipH="1" rot="10800000">
            <a:off x="3700200" y="3219200"/>
            <a:ext cx="4683600" cy="282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 flipH="1" rot="10800000">
            <a:off x="3735575" y="1662725"/>
            <a:ext cx="3452700" cy="126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 flipH="1">
            <a:off x="3728575" y="1436225"/>
            <a:ext cx="3374700" cy="1174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 flipH="1" rot="10800000">
            <a:off x="3884150" y="1903325"/>
            <a:ext cx="3417300" cy="1280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/>
          <p:nvPr/>
        </p:nvSpPr>
        <p:spPr>
          <a:xfrm>
            <a:off x="4344025" y="1372550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5670875" y="1662725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4266775" y="2242775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5140825" y="1405250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4515475" y="1854800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4943300" y="1702975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6293475" y="1189950"/>
            <a:ext cx="113100" cy="1062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6878025" y="2610725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6991125" y="2242775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4883450" y="2894300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453275" y="2788100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6228275" y="2476250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>
            <a:off x="5913725" y="2894300"/>
            <a:ext cx="113100" cy="1062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Support Vector Machines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Tried 3 Kernels: Linear, Polynomial, Radial Basis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sklearn.model_selection.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GridSearchCV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to test combinations of C and gamma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Linear: 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 = [0.001, 0.01, 0.1, 1, 10, 100, 1000]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Poly + Rbf: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C: [1, 5, 10, 50]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gamma: [0.0001, 0.0005, 0.001, 0.005]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sklearn.metrics.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classification_report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to see performance for each position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Support Vector Machines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48" name="Google Shape;148;p23"/>
          <p:cNvGraphicFramePr/>
          <p:nvPr/>
        </p:nvGraphicFramePr>
        <p:xfrm>
          <a:off x="31170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{4500CE87-0A72-42B6-BA13-E58E31885403}</a:tableStyleId>
              </a:tblPr>
              <a:tblGrid>
                <a:gridCol w="1434800"/>
                <a:gridCol w="1434800"/>
                <a:gridCol w="1434800"/>
                <a:gridCol w="1434800"/>
              </a:tblGrid>
              <a:tr h="44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Polynomial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Radial Basis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9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Best Params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C=1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C=50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gamma=0.005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C=50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gamma=0.005</a:t>
                      </a:r>
                      <a:endParaRPr sz="12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9" name="Google Shape;149;p23"/>
          <p:cNvSpPr txBox="1"/>
          <p:nvPr/>
        </p:nvSpPr>
        <p:spPr>
          <a:xfrm>
            <a:off x="6377175" y="767825"/>
            <a:ext cx="2475000" cy="1293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Observations: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❏"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PG accuracy best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❏"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 high precision, low recall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"/>
              <a:buChar char="❏"/>
            </a:pPr>
            <a:r>
              <a:rPr lang="en" sz="12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SG low precision, high recall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50" y="2234450"/>
            <a:ext cx="2894158" cy="2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058" y="2234450"/>
            <a:ext cx="2497801" cy="27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610" y="2234450"/>
            <a:ext cx="2464152" cy="27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Neural Networks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Used sklearn's MLPClassifier class to make the model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parameter: alpha - L2 penalty parameter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Tested the accuracies of different activation functions with different alpha values: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 hidden layer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50 nodes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638" y="2168588"/>
            <a:ext cx="38957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Neural Networks (cont.)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230875" y="1152475"/>
            <a:ext cx="51753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Testing 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error vs. Training error for relu activation function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Trend is expected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Lower alpha = regularization has less impact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 variance evident, model was overfit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 alpha = large impact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High bias evident, model was underfit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More complex model = more parameters to train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More overfitting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74" y="-1"/>
            <a:ext cx="3433025" cy="241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975" y="2735250"/>
            <a:ext cx="3433025" cy="240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261175" y="0"/>
            <a:ext cx="244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 Hidden layer with size 100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367500" y="4732800"/>
            <a:ext cx="240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 Hidden layer with size 50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Neural Networks (cont.)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230875" y="1152475"/>
            <a:ext cx="82539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Testing different hidden layer sizes with different alpha 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values and different activation functions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Alpha values: 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[0.1, 0.01, 0.001, 0.0001, 0.00001, 0]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Hidden layer sizes: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[(30),(30,30),(35),(40),(40,40),(45),(50),(50,30),(50,50),(55),(60),(65),(70)]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 testing accuracy results: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	Act Func		Accuracy		HL Sizes		Alpha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Sigmoid:			72.8%			(50, 30)			0.0001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Relu:				73.5%			(35)				0.001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Tanh:			73.0%			(55)				0.1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Identity:			71.7%			(50, 50)			0.01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Neural Networks (cont.)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0" y="1142350"/>
            <a:ext cx="43410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ReLU activation function test accuracy results: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64850"/>
            <a:ext cx="4267324" cy="216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64848"/>
            <a:ext cx="4606876" cy="297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4572000" y="1142350"/>
            <a:ext cx="43410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 test accuracy classification report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Findings/Conclusions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311700" y="1152475"/>
            <a:ext cx="348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Some observations: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Centers tend be older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Point guards tend to be younger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Assist%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Point guards tend to have higher AST%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True Rebound%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/>
              <a:t>Shooting guards tend to have lower TRB%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038" y="1017713"/>
            <a:ext cx="1737169" cy="36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200" y="1028550"/>
            <a:ext cx="1737175" cy="360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3363" y="1028549"/>
            <a:ext cx="1820650" cy="189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Findings/Conclusions (cont)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reports for the best models: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Logistic Regression				SVM					Neural Network</a:t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37043" t="3381"/>
          <a:stretch/>
        </p:blipFill>
        <p:spPr>
          <a:xfrm>
            <a:off x="6084450" y="2025000"/>
            <a:ext cx="2900250" cy="28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25" y="2025000"/>
            <a:ext cx="2827396" cy="28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22" y="2054230"/>
            <a:ext cx="2435230" cy="281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Problem Statement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311700" y="1152475"/>
            <a:ext cx="85206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Organized basketball has specialized positions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Suppose you know nothing about basketball and want to learn how positions are decided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200" y="1942245"/>
            <a:ext cx="3211950" cy="29047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4"/>
          <p:cNvSpPr txBox="1"/>
          <p:nvPr/>
        </p:nvSpPr>
        <p:spPr>
          <a:xfrm>
            <a:off x="314750" y="2356800"/>
            <a:ext cx="47751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 sz="18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Questions:</a:t>
            </a:r>
            <a:endParaRPr sz="18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Is it possible to classify players into their positions? How accurate are the models?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Which model(s) gave the best accuracy?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How are the positions specialized?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Dataset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311700" y="1152475"/>
            <a:ext cx="59067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unito"/>
              <a:buChar char="❏"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kaggle.com/drgilermo/nba-players-stats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Season_Stats.csv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1950-2017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~25k rows, ~50 columns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Each row is defined by the player, year, and team (eg. Kobe’s 2010 season with the Lakers is one row)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Other columns are stats over the season (total points, FG%, 3PAr, TRB%, games played, etc.)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Label: Position (supervised learning)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8400" y="1152475"/>
            <a:ext cx="2620801" cy="356164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Preprocessing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613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Target: ‘Pos’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Drop non-numeric or irrelevant columns (name, team)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Drop players who did not play enough minutes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Drop “total” stats like PTS, TRB, or AST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Totals could just depend on minutes played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Drop sophisticated stats like WS, VORP, BPM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Left with: 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Age, TS%, 3PAr, TRB%, AST%, STL%, BLK%, USG%, FG%, 3P%, 2P%, FT%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Dropna() on rows (some stats were not recorded in the past)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Feature matrix shape: (5101, 13)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5" name="Google Shape;95;p16"/>
          <p:cNvGraphicFramePr/>
          <p:nvPr/>
        </p:nvGraphicFramePr>
        <p:xfrm>
          <a:off x="6445200" y="115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{4500CE87-0A72-42B6-BA13-E58E31885403}</a:tableStyleId>
              </a:tblPr>
              <a:tblGrid>
                <a:gridCol w="1193550"/>
                <a:gridCol w="1193550"/>
              </a:tblGrid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Position</a:t>
                      </a:r>
                      <a:endParaRPr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Count</a:t>
                      </a:r>
                      <a:endParaRPr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Center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722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Power forward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1010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Point guard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1106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Shooting guard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1133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54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Small forward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1130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Preprocessing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sklearn.preprocessing.StandardScaler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Train_test_split()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Two-thirds train, one-third test 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Encode positions [C, PF, PG, SG, SF] as 0, 1, 2, 3, 4 (arbitrary)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Multiple Logistic Regression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penalty=’none’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accuracy: 0.7114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Testing accuracy: 0.7084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Weights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C: +Age, -3PAr,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+TRB%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-AST%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-STL%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+BLK%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+FG%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PF: +Age, -TS%,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+TRB%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-AST%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-STL%, +BLK%, +USG%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PG: -Age, +3PAr,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-TRB%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+AST%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+STL%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-BLK%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-3P%, +FT%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SG: -Age,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-TRB%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+STL%, -BLK%, +USG%, -FG%, +2P%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SF: +TS%, -3PAr, +TRB%, </a:t>
            </a:r>
            <a:r>
              <a:rPr b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-AST%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+BLK%, -FG%, +3P%, +2P%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Multiple Logistic Regression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penalty=’L1’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and testing accuracy are similar for all C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 accuracy C =1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accuracy: 0.7088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0.7120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9"/>
          <p:cNvGrpSpPr/>
          <p:nvPr/>
        </p:nvGrpSpPr>
        <p:grpSpPr>
          <a:xfrm>
            <a:off x="5155650" y="1450275"/>
            <a:ext cx="3676650" cy="2820900"/>
            <a:chOff x="5160150" y="1017725"/>
            <a:chExt cx="3676650" cy="2820900"/>
          </a:xfrm>
        </p:grpSpPr>
        <p:sp>
          <p:nvSpPr>
            <p:cNvPr id="115" name="Google Shape;115;p19"/>
            <p:cNvSpPr/>
            <p:nvPr/>
          </p:nvSpPr>
          <p:spPr>
            <a:xfrm>
              <a:off x="5164725" y="1017725"/>
              <a:ext cx="3667500" cy="282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6" name="Google Shape;11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60150" y="1152475"/>
              <a:ext cx="3676650" cy="2686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Multiple Logistic Regression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63925" y="11035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penalty=’L2’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and testing accuracy are similar for all C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Best accuracy C = 1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Training accuracy: 0.7085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ontserrat"/>
              <a:buChar char="❏"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Test accuracy: 0.7126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20"/>
          <p:cNvGrpSpPr/>
          <p:nvPr/>
        </p:nvGrpSpPr>
        <p:grpSpPr>
          <a:xfrm>
            <a:off x="5484437" y="1457338"/>
            <a:ext cx="3302517" cy="2340000"/>
            <a:chOff x="316663" y="2798800"/>
            <a:chExt cx="3302517" cy="2340000"/>
          </a:xfrm>
        </p:grpSpPr>
        <p:sp>
          <p:nvSpPr>
            <p:cNvPr id="124" name="Google Shape;124;p20"/>
            <p:cNvSpPr/>
            <p:nvPr/>
          </p:nvSpPr>
          <p:spPr>
            <a:xfrm>
              <a:off x="316725" y="2798800"/>
              <a:ext cx="3302400" cy="234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" name="Google Shape;1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663" y="2798825"/>
              <a:ext cx="3302517" cy="2339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5766425" y="2835750"/>
            <a:ext cx="3098400" cy="222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5766500" y="445025"/>
            <a:ext cx="3098400" cy="222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50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Multiple Logistic Regression </a:t>
            </a:r>
            <a:r>
              <a:rPr i="1" lang="en">
                <a:latin typeface="Nunito"/>
                <a:ea typeface="Nunito"/>
                <a:cs typeface="Nunito"/>
                <a:sym typeface="Nunito"/>
              </a:rPr>
              <a:t>cont.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989750"/>
            <a:ext cx="21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Poly transform (d=2)</a:t>
            </a:r>
            <a:endParaRPr sz="142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"/>
          </a:p>
        </p:txBody>
      </p:sp>
      <p:graphicFrame>
        <p:nvGraphicFramePr>
          <p:cNvPr id="134" name="Google Shape;134;p21"/>
          <p:cNvGraphicFramePr/>
          <p:nvPr/>
        </p:nvGraphicFramePr>
        <p:xfrm>
          <a:off x="311700" y="137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{4500CE87-0A72-42B6-BA13-E58E31885403}</a:tableStyleId>
              </a:tblPr>
              <a:tblGrid>
                <a:gridCol w="925375"/>
                <a:gridCol w="1434775"/>
                <a:gridCol w="1279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Penalty</a:t>
                      </a:r>
                      <a:endParaRPr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Training Acc.</a:t>
                      </a:r>
                      <a:endParaRPr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Testing Acc</a:t>
                      </a:r>
                      <a:endParaRPr b="1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None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0.7583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0.7185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L1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0.7548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0.7251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L2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0.7597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0.7245</a:t>
                      </a:r>
                      <a:endParaRPr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500" y="445013"/>
            <a:ext cx="3098250" cy="2263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500" y="2835750"/>
            <a:ext cx="3098250" cy="222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